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2" r:id="rId6"/>
    <p:sldId id="263" r:id="rId7"/>
    <p:sldId id="261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79CF4-863A-4C84-B5F5-7CCC53EFFC76}" type="datetimeFigureOut">
              <a:rPr lang="en-US" smtClean="0"/>
              <a:pPr/>
              <a:t>4/12/2010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CA34-A86D-4741-8F8F-74E7CFDF3A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79CF4-863A-4C84-B5F5-7CCC53EFFC76}" type="datetimeFigureOut">
              <a:rPr lang="en-US" smtClean="0"/>
              <a:pPr/>
              <a:t>4/12/2010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CA34-A86D-4741-8F8F-74E7CFDF3A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79CF4-863A-4C84-B5F5-7CCC53EFFC76}" type="datetimeFigureOut">
              <a:rPr lang="en-US" smtClean="0"/>
              <a:pPr/>
              <a:t>4/12/2010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CA34-A86D-4741-8F8F-74E7CFDF3A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79CF4-863A-4C84-B5F5-7CCC53EFFC76}" type="datetimeFigureOut">
              <a:rPr lang="en-US" smtClean="0"/>
              <a:pPr/>
              <a:t>4/12/2010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CA34-A86D-4741-8F8F-74E7CFDF3A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79CF4-863A-4C84-B5F5-7CCC53EFFC76}" type="datetimeFigureOut">
              <a:rPr lang="en-US" smtClean="0"/>
              <a:pPr/>
              <a:t>4/12/2010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CA34-A86D-4741-8F8F-74E7CFDF3A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79CF4-863A-4C84-B5F5-7CCC53EFFC76}" type="datetimeFigureOut">
              <a:rPr lang="en-US" smtClean="0"/>
              <a:pPr/>
              <a:t>4/12/2010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CA34-A86D-4741-8F8F-74E7CFDF3A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79CF4-863A-4C84-B5F5-7CCC53EFFC76}" type="datetimeFigureOut">
              <a:rPr lang="en-US" smtClean="0"/>
              <a:pPr/>
              <a:t>4/12/2010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CA34-A86D-4741-8F8F-74E7CFDF3A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79CF4-863A-4C84-B5F5-7CCC53EFFC76}" type="datetimeFigureOut">
              <a:rPr lang="en-US" smtClean="0"/>
              <a:pPr/>
              <a:t>4/12/2010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A0CA34-A86D-4741-8F8F-74E7CFDF3A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79CF4-863A-4C84-B5F5-7CCC53EFFC76}" type="datetimeFigureOut">
              <a:rPr lang="en-US" smtClean="0"/>
              <a:pPr/>
              <a:t>4/12/2010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CA34-A86D-4741-8F8F-74E7CFDF3A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79CF4-863A-4C84-B5F5-7CCC53EFFC76}" type="datetimeFigureOut">
              <a:rPr lang="en-US" smtClean="0"/>
              <a:pPr/>
              <a:t>4/12/2010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5BA0CA34-A86D-4741-8F8F-74E7CFDF3A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E8779CF4-863A-4C84-B5F5-7CCC53EFFC76}" type="datetimeFigureOut">
              <a:rPr lang="en-US" smtClean="0"/>
              <a:pPr/>
              <a:t>4/12/2010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CA34-A86D-4741-8F8F-74E7CFDF3A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8779CF4-863A-4C84-B5F5-7CCC53EFFC76}" type="datetimeFigureOut">
              <a:rPr lang="en-US" smtClean="0"/>
              <a:pPr/>
              <a:t>4/12/2010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A0CA34-A86D-4741-8F8F-74E7CFDF3A8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1.xml"/><Relationship Id="rId1" Type="http://schemas.openxmlformats.org/officeDocument/2006/relationships/video" Target="file:///H:\Space%20Grant\3-1-10%20Campus%20Hybrid%20Test.wmv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685800"/>
            <a:ext cx="8763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opperplate Gothic Bold" pitchFamily="34" charset="0"/>
              </a:rPr>
              <a:t>Analytical and Empirical Characterization of Hybrid Rocket Swirl Injection</a:t>
            </a:r>
            <a:endParaRPr lang="en-US" sz="4000" dirty="0">
              <a:solidFill>
                <a:schemeClr val="tx1">
                  <a:lumMod val="85000"/>
                </a:schemeClr>
              </a:solidFill>
              <a:latin typeface="Copperplate Gothic Bold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0" y="4876800"/>
            <a:ext cx="457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</a:schemeClr>
                </a:solidFill>
                <a:latin typeface="Copperplate Gothic Bold" pitchFamily="34" charset="0"/>
              </a:rPr>
              <a:t>Presenters: 	Matt 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  <a:latin typeface="Copperplate Gothic Bold" pitchFamily="34" charset="0"/>
              </a:rPr>
              <a:t>H. 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  <a:latin typeface="Copperplate Gothic Bold" pitchFamily="34" charset="0"/>
              </a:rPr>
              <a:t>Summers </a:t>
            </a:r>
          </a:p>
          <a:p>
            <a:endParaRPr lang="en-US" dirty="0">
              <a:solidFill>
                <a:schemeClr val="tx1">
                  <a:lumMod val="85000"/>
                </a:schemeClr>
              </a:solidFill>
              <a:latin typeface="Copperplate Gothic Bold" pitchFamily="34" charset="0"/>
            </a:endParaRPr>
          </a:p>
          <a:p>
            <a:r>
              <a:rPr lang="en-US" dirty="0" smtClean="0">
                <a:solidFill>
                  <a:schemeClr val="tx1">
                    <a:lumMod val="85000"/>
                  </a:schemeClr>
                </a:solidFill>
                <a:latin typeface="Copperplate Gothic Bold" pitchFamily="34" charset="0"/>
              </a:rPr>
              <a:t>Advisor:  	James K. Villarreal</a:t>
            </a:r>
            <a:endParaRPr lang="en-US" dirty="0">
              <a:solidFill>
                <a:schemeClr val="tx1">
                  <a:lumMod val="85000"/>
                </a:schemeClr>
              </a:solidFill>
              <a:latin typeface="Copperplate Gothic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152400"/>
            <a:ext cx="838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tx1">
                    <a:lumMod val="85000"/>
                  </a:schemeClr>
                </a:solidFill>
                <a:latin typeface="Copperplate Gothic Bold" pitchFamily="34" charset="0"/>
              </a:rPr>
              <a:t>Questions?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230475" y="6396335"/>
            <a:ext cx="491352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2400" b="1" cap="all" spc="0" dirty="0" smtClean="0">
                <a:ln w="9000" cmpd="sng">
                  <a:solidFill>
                    <a:schemeClr val="bg1"/>
                  </a:solidFill>
                  <a:prstDash val="solid"/>
                </a:ln>
                <a:solidFill>
                  <a:srgbClr val="9A0000"/>
                </a:solidFill>
                <a:effectLst>
                  <a:reflection blurRad="12700" stA="28000" endPos="45000" dist="1000" dir="5400000" sy="-100000" algn="bl" rotWithShape="0"/>
                </a:effectLst>
                <a:latin typeface="Copperplate Gothic Bold" pitchFamily="34" charset="0"/>
              </a:rPr>
              <a:t>Daedalus Astronautics</a:t>
            </a:r>
            <a:endParaRPr lang="en-US" sz="2400" b="1" cap="all" spc="0" dirty="0">
              <a:ln w="9000" cmpd="sng">
                <a:solidFill>
                  <a:schemeClr val="bg1"/>
                </a:solidFill>
                <a:prstDash val="solid"/>
              </a:ln>
              <a:solidFill>
                <a:srgbClr val="9A0000"/>
              </a:solidFill>
              <a:effectLst>
                <a:reflection blurRad="12700" stA="28000" endPos="45000" dist="1000" dir="5400000" sy="-100000" algn="bl" rotWithShape="0"/>
              </a:effectLst>
              <a:latin typeface="Copperplate Gothic Bold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400" y="762000"/>
            <a:ext cx="8839200" cy="45719"/>
          </a:xfrm>
          <a:prstGeom prst="rect">
            <a:avLst/>
          </a:prstGeom>
          <a:solidFill>
            <a:srgbClr val="9A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Small_Scale_2.0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990600"/>
            <a:ext cx="5791200" cy="52368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152400"/>
            <a:ext cx="838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tx1">
                    <a:lumMod val="85000"/>
                  </a:schemeClr>
                </a:solidFill>
                <a:latin typeface="Copperplate Gothic Bold" pitchFamily="34" charset="0"/>
              </a:rPr>
              <a:t>Daedalus Astronautics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990600"/>
            <a:ext cx="891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85000"/>
                  </a:schemeClr>
                </a:solidFill>
                <a:latin typeface="Copperplate Gothic Bold" pitchFamily="34" charset="0"/>
              </a:rPr>
              <a:t>Dual Purpose: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85000"/>
                  </a:schemeClr>
                </a:solidFill>
                <a:latin typeface="Copperplate Gothic Bold" pitchFamily="34" charset="0"/>
              </a:rPr>
              <a:t> Teaching rocketry and basic physics to k-12 students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85000"/>
                  </a:schemeClr>
                </a:solidFill>
                <a:latin typeface="Copperplate Gothic Bold" pitchFamily="34" charset="0"/>
              </a:rPr>
              <a:t> Advanced propulsion research/Sounding rockets</a:t>
            </a:r>
            <a:endParaRPr lang="en-US" sz="2000" dirty="0">
              <a:solidFill>
                <a:schemeClr val="tx1">
                  <a:lumMod val="85000"/>
                </a:schemeClr>
              </a:solidFill>
              <a:latin typeface="Copperplate Gothic Bold" pitchFamily="34" charset="0"/>
            </a:endParaRPr>
          </a:p>
        </p:txBody>
      </p:sp>
      <p:pic>
        <p:nvPicPr>
          <p:cNvPr id="2050" name="Picture 2" descr="Outreach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819400"/>
            <a:ext cx="2827338" cy="214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Hybrid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514600"/>
            <a:ext cx="1428750" cy="3718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Aerospike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2057400"/>
            <a:ext cx="1586531" cy="3694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24800" y="2362200"/>
            <a:ext cx="100965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 l="33645" t="51580" r="25234" b="29852"/>
          <a:stretch>
            <a:fillRect/>
          </a:stretch>
        </p:blipFill>
        <p:spPr bwMode="auto">
          <a:xfrm>
            <a:off x="381000" y="5181600"/>
            <a:ext cx="2514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 descr="YES Rockets1"/>
          <p:cNvPicPr>
            <a:picLocks noChangeAspect="1" noChangeArrowheads="1"/>
          </p:cNvPicPr>
          <p:nvPr/>
        </p:nvPicPr>
        <p:blipFill>
          <a:blip r:embed="rId7" cstate="print"/>
          <a:srcRect l="16032" r="23497"/>
          <a:stretch>
            <a:fillRect/>
          </a:stretch>
        </p:blipFill>
        <p:spPr bwMode="auto">
          <a:xfrm>
            <a:off x="3124200" y="2362200"/>
            <a:ext cx="1520825" cy="343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4230475" y="6396335"/>
            <a:ext cx="491352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2400" b="1" cap="all" spc="0" dirty="0" smtClean="0">
                <a:ln w="9000" cmpd="sng">
                  <a:solidFill>
                    <a:schemeClr val="bg1"/>
                  </a:solidFill>
                  <a:prstDash val="solid"/>
                </a:ln>
                <a:solidFill>
                  <a:srgbClr val="9A0000"/>
                </a:solidFill>
                <a:effectLst>
                  <a:reflection blurRad="12700" stA="28000" endPos="45000" dist="1000" dir="5400000" sy="-100000" algn="bl" rotWithShape="0"/>
                </a:effectLst>
                <a:latin typeface="Copperplate Gothic Bold" pitchFamily="34" charset="0"/>
              </a:rPr>
              <a:t>Daedalus Astronautics</a:t>
            </a:r>
            <a:endParaRPr lang="en-US" sz="2400" b="1" cap="all" spc="0" dirty="0">
              <a:ln w="9000" cmpd="sng">
                <a:solidFill>
                  <a:schemeClr val="bg1"/>
                </a:solidFill>
                <a:prstDash val="solid"/>
              </a:ln>
              <a:solidFill>
                <a:srgbClr val="9A0000"/>
              </a:solidFill>
              <a:effectLst>
                <a:reflection blurRad="12700" stA="28000" endPos="45000" dist="1000" dir="5400000" sy="-100000" algn="bl" rotWithShape="0"/>
              </a:effectLst>
              <a:latin typeface="Copperplate Gothic Bold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400" y="762000"/>
            <a:ext cx="8839200" cy="45719"/>
          </a:xfrm>
          <a:prstGeom prst="rect">
            <a:avLst/>
          </a:prstGeom>
          <a:solidFill>
            <a:srgbClr val="9A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152400"/>
            <a:ext cx="838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tx1">
                    <a:lumMod val="85000"/>
                  </a:schemeClr>
                </a:solidFill>
                <a:latin typeface="Copperplate Gothic Bold" pitchFamily="34" charset="0"/>
              </a:rPr>
              <a:t>Project Motivation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1066800"/>
            <a:ext cx="8382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85000"/>
                  </a:schemeClr>
                </a:solidFill>
                <a:latin typeface="Copperplate Gothic Bold" pitchFamily="34" charset="0"/>
              </a:rPr>
              <a:t>Analytics:</a:t>
            </a:r>
          </a:p>
          <a:p>
            <a:pPr>
              <a:buFontTx/>
              <a:buChar char="-"/>
            </a:pPr>
            <a:r>
              <a:rPr lang="en-US" sz="2000" dirty="0" smtClean="0">
                <a:solidFill>
                  <a:schemeClr val="tx1">
                    <a:lumMod val="85000"/>
                  </a:schemeClr>
                </a:solidFill>
                <a:latin typeface="Copperplate Gothic Bold" pitchFamily="34" charset="0"/>
              </a:rPr>
              <a:t> Preliminary computational fluid dynamic analysis</a:t>
            </a:r>
          </a:p>
          <a:p>
            <a:pPr>
              <a:buFontTx/>
              <a:buChar char="-"/>
            </a:pPr>
            <a:r>
              <a:rPr lang="en-US" sz="2000" dirty="0" smtClean="0">
                <a:solidFill>
                  <a:schemeClr val="tx1">
                    <a:lumMod val="85000"/>
                  </a:schemeClr>
                </a:solidFill>
                <a:latin typeface="Copperplate Gothic Bold" pitchFamily="34" charset="0"/>
              </a:rPr>
              <a:t> rapid results</a:t>
            </a:r>
          </a:p>
          <a:p>
            <a:pPr>
              <a:buFontTx/>
              <a:buChar char="-"/>
            </a:pPr>
            <a:r>
              <a:rPr lang="en-US" sz="2000" dirty="0" smtClean="0">
                <a:solidFill>
                  <a:schemeClr val="tx1">
                    <a:lumMod val="85000"/>
                  </a:schemeClr>
                </a:solidFill>
                <a:latin typeface="Copperplate Gothic Bold" pitchFamily="34" charset="0"/>
              </a:rPr>
              <a:t> Low cost</a:t>
            </a:r>
          </a:p>
          <a:p>
            <a:pPr lvl="1"/>
            <a:endParaRPr lang="en-US" sz="2000" dirty="0" smtClean="0">
              <a:solidFill>
                <a:schemeClr val="tx1">
                  <a:lumMod val="85000"/>
                </a:schemeClr>
              </a:solidFill>
              <a:latin typeface="Copperplate Gothic Bold" pitchFamily="34" charset="0"/>
            </a:endParaRPr>
          </a:p>
          <a:p>
            <a:r>
              <a:rPr lang="en-US" sz="2000" dirty="0" smtClean="0">
                <a:solidFill>
                  <a:schemeClr val="tx1">
                    <a:lumMod val="85000"/>
                  </a:schemeClr>
                </a:solidFill>
                <a:latin typeface="Copperplate Gothic Bold" pitchFamily="34" charset="0"/>
              </a:rPr>
              <a:t>Empirical:</a:t>
            </a:r>
          </a:p>
          <a:p>
            <a:pPr>
              <a:buFontTx/>
              <a:buChar char="-"/>
            </a:pPr>
            <a:r>
              <a:rPr lang="en-US" sz="2000" dirty="0" smtClean="0">
                <a:solidFill>
                  <a:schemeClr val="tx1">
                    <a:lumMod val="85000"/>
                  </a:schemeClr>
                </a:solidFill>
                <a:latin typeface="Copperplate Gothic Bold" pitchFamily="34" charset="0"/>
              </a:rPr>
              <a:t> Minimized testing – Low cost</a:t>
            </a:r>
          </a:p>
          <a:p>
            <a:pPr>
              <a:buFontTx/>
              <a:buChar char="-"/>
            </a:pPr>
            <a:r>
              <a:rPr lang="en-US" sz="2000" dirty="0" smtClean="0">
                <a:solidFill>
                  <a:schemeClr val="tx1">
                    <a:lumMod val="85000"/>
                  </a:schemeClr>
                </a:solidFill>
                <a:latin typeface="Copperplate Gothic Bold" pitchFamily="34" charset="0"/>
              </a:rPr>
              <a:t> Develop an empirical characterization of hybrid swirl injection</a:t>
            </a:r>
          </a:p>
          <a:p>
            <a:pPr lvl="1"/>
            <a:endParaRPr lang="en-US" sz="2000" dirty="0" smtClean="0">
              <a:solidFill>
                <a:schemeClr val="tx1">
                  <a:lumMod val="85000"/>
                </a:schemeClr>
              </a:solidFill>
              <a:latin typeface="Copperplate Gothic Bold" pitchFamily="34" charset="0"/>
            </a:endParaRPr>
          </a:p>
          <a:p>
            <a:r>
              <a:rPr lang="en-US" sz="2000" dirty="0" smtClean="0">
                <a:solidFill>
                  <a:schemeClr val="tx1">
                    <a:lumMod val="85000"/>
                  </a:schemeClr>
                </a:solidFill>
                <a:latin typeface="Copperplate Gothic Bold" pitchFamily="34" charset="0"/>
              </a:rPr>
              <a:t>Future Work:</a:t>
            </a:r>
          </a:p>
          <a:p>
            <a:pPr>
              <a:buFontTx/>
              <a:buChar char="-"/>
            </a:pPr>
            <a:r>
              <a:rPr lang="en-US" sz="2000" dirty="0" smtClean="0">
                <a:solidFill>
                  <a:schemeClr val="tx1">
                    <a:lumMod val="85000"/>
                  </a:schemeClr>
                </a:solidFill>
                <a:latin typeface="Copperplate Gothic Bold" pitchFamily="34" charset="0"/>
              </a:rPr>
              <a:t> Ability to test multiple components of a Hybrid Rocket Motor</a:t>
            </a:r>
          </a:p>
          <a:p>
            <a:pPr>
              <a:buFontTx/>
              <a:buChar char="-"/>
            </a:pPr>
            <a:r>
              <a:rPr lang="en-US" sz="2000" dirty="0" smtClean="0">
                <a:solidFill>
                  <a:schemeClr val="tx1">
                    <a:lumMod val="85000"/>
                  </a:schemeClr>
                </a:solidFill>
                <a:latin typeface="Copperplate Gothic Bold" pitchFamily="34" charset="0"/>
              </a:rPr>
              <a:t> Long-term, low-cost, easy apparatus</a:t>
            </a:r>
          </a:p>
          <a:p>
            <a:pPr>
              <a:buFontTx/>
              <a:buChar char="-"/>
            </a:pPr>
            <a:r>
              <a:rPr lang="en-US" sz="2000" dirty="0" smtClean="0">
                <a:solidFill>
                  <a:schemeClr val="tx1">
                    <a:lumMod val="85000"/>
                  </a:schemeClr>
                </a:solidFill>
                <a:latin typeface="Copperplate Gothic Bold" pitchFamily="34" charset="0"/>
              </a:rPr>
              <a:t> Great predictor for future research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230475" y="6396335"/>
            <a:ext cx="491352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2400" b="1" cap="all" spc="0" dirty="0" smtClean="0">
                <a:ln w="9000" cmpd="sng">
                  <a:solidFill>
                    <a:schemeClr val="bg1"/>
                  </a:solidFill>
                  <a:prstDash val="solid"/>
                </a:ln>
                <a:solidFill>
                  <a:srgbClr val="9A0000"/>
                </a:solidFill>
                <a:effectLst>
                  <a:reflection blurRad="12700" stA="28000" endPos="45000" dist="1000" dir="5400000" sy="-100000" algn="bl" rotWithShape="0"/>
                </a:effectLst>
                <a:latin typeface="Copperplate Gothic Bold" pitchFamily="34" charset="0"/>
              </a:rPr>
              <a:t>Daedalus Astronautics</a:t>
            </a:r>
            <a:endParaRPr lang="en-US" sz="2400" b="1" cap="all" spc="0" dirty="0">
              <a:ln w="9000" cmpd="sng">
                <a:solidFill>
                  <a:schemeClr val="bg1"/>
                </a:solidFill>
                <a:prstDash val="solid"/>
              </a:ln>
              <a:solidFill>
                <a:srgbClr val="9A0000"/>
              </a:solidFill>
              <a:effectLst>
                <a:reflection blurRad="12700" stA="28000" endPos="45000" dist="1000" dir="5400000" sy="-100000" algn="bl" rotWithShape="0"/>
              </a:effectLst>
              <a:latin typeface="Copperplate Gothic Bold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400" y="762000"/>
            <a:ext cx="8839200" cy="45719"/>
          </a:xfrm>
          <a:prstGeom prst="rect">
            <a:avLst/>
          </a:prstGeom>
          <a:solidFill>
            <a:srgbClr val="9A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152400"/>
            <a:ext cx="838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tx1">
                    <a:lumMod val="85000"/>
                  </a:schemeClr>
                </a:solidFill>
                <a:latin typeface="Copperplate Gothic Bold" pitchFamily="34" charset="0"/>
              </a:rPr>
              <a:t>Analytics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" y="1066800"/>
            <a:ext cx="24384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85000"/>
                  </a:schemeClr>
                </a:solidFill>
                <a:latin typeface="Copperplate Gothic Bold" pitchFamily="34" charset="0"/>
              </a:rPr>
              <a:t>Results: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chemeClr val="tx1">
                    <a:lumMod val="85000"/>
                  </a:schemeClr>
                </a:solidFill>
                <a:latin typeface="Copperplate Gothic Bold" pitchFamily="34" charset="0"/>
              </a:rPr>
              <a:t> 600 psi Tank Pressure</a:t>
            </a:r>
          </a:p>
          <a:p>
            <a:pPr>
              <a:buFontTx/>
              <a:buChar char="-"/>
            </a:pPr>
            <a:endParaRPr lang="en-US" dirty="0" smtClean="0">
              <a:solidFill>
                <a:schemeClr val="tx1">
                  <a:lumMod val="85000"/>
                </a:schemeClr>
              </a:solidFill>
              <a:latin typeface="Copperplate Gothic Bold" pitchFamily="34" charset="0"/>
            </a:endParaRPr>
          </a:p>
          <a:p>
            <a:pPr>
              <a:buFontTx/>
              <a:buChar char="-"/>
            </a:pPr>
            <a:r>
              <a:rPr lang="en-US" baseline="-25000" dirty="0" smtClean="0">
                <a:solidFill>
                  <a:schemeClr val="tx1">
                    <a:lumMod val="85000"/>
                  </a:schemeClr>
                </a:solidFill>
                <a:latin typeface="Copperplate Gothic Bold" pitchFamily="34" charset="0"/>
              </a:rPr>
              <a:t> 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  <a:latin typeface="Copperplate Gothic Bold" pitchFamily="34" charset="0"/>
              </a:rPr>
              <a:t>400 psi chamber pressure</a:t>
            </a:r>
          </a:p>
          <a:p>
            <a:pPr>
              <a:buFontTx/>
              <a:buChar char="-"/>
            </a:pPr>
            <a:endParaRPr lang="en-US" dirty="0" smtClean="0">
              <a:solidFill>
                <a:schemeClr val="tx1">
                  <a:lumMod val="85000"/>
                </a:schemeClr>
              </a:solidFill>
              <a:latin typeface="Copperplate Gothic Bold" pitchFamily="34" charset="0"/>
            </a:endParaRPr>
          </a:p>
          <a:p>
            <a:pPr>
              <a:buFontTx/>
              <a:buChar char="-"/>
            </a:pPr>
            <a:r>
              <a:rPr lang="en-US" dirty="0" smtClean="0">
                <a:solidFill>
                  <a:schemeClr val="tx1">
                    <a:lumMod val="85000"/>
                  </a:schemeClr>
                </a:solidFill>
                <a:latin typeface="Copperplate Gothic Bold" pitchFamily="34" charset="0"/>
              </a:rPr>
              <a:t> Turbulent flow achieved</a:t>
            </a:r>
          </a:p>
          <a:p>
            <a:endParaRPr lang="en-US" dirty="0" smtClean="0">
              <a:solidFill>
                <a:schemeClr val="tx1">
                  <a:lumMod val="85000"/>
                </a:schemeClr>
              </a:solidFill>
              <a:latin typeface="Copperplate Gothic Bold" pitchFamily="34" charset="0"/>
            </a:endParaRPr>
          </a:p>
          <a:p>
            <a:pPr>
              <a:buFontTx/>
              <a:buChar char="-"/>
            </a:pPr>
            <a:r>
              <a:rPr lang="en-US" dirty="0" smtClean="0">
                <a:solidFill>
                  <a:schemeClr val="tx1">
                    <a:lumMod val="85000"/>
                  </a:schemeClr>
                </a:solidFill>
                <a:latin typeface="Copperplate Gothic Bold" pitchFamily="34" charset="0"/>
              </a:rPr>
              <a:t>Increased oxidizer mass flux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230475" y="6396335"/>
            <a:ext cx="491352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2400" b="1" cap="all" spc="0" dirty="0" smtClean="0">
                <a:ln w="9000" cmpd="sng">
                  <a:solidFill>
                    <a:schemeClr val="bg1"/>
                  </a:solidFill>
                  <a:prstDash val="solid"/>
                </a:ln>
                <a:solidFill>
                  <a:srgbClr val="9A0000"/>
                </a:solidFill>
                <a:effectLst>
                  <a:reflection blurRad="12700" stA="28000" endPos="45000" dist="1000" dir="5400000" sy="-100000" algn="bl" rotWithShape="0"/>
                </a:effectLst>
                <a:latin typeface="Copperplate Gothic Bold" pitchFamily="34" charset="0"/>
              </a:rPr>
              <a:t>Daedalus Astronautics</a:t>
            </a:r>
            <a:endParaRPr lang="en-US" sz="2400" b="1" cap="all" spc="0" dirty="0">
              <a:ln w="9000" cmpd="sng">
                <a:solidFill>
                  <a:schemeClr val="bg1"/>
                </a:solidFill>
                <a:prstDash val="solid"/>
              </a:ln>
              <a:solidFill>
                <a:srgbClr val="9A0000"/>
              </a:solidFill>
              <a:effectLst>
                <a:reflection blurRad="12700" stA="28000" endPos="45000" dist="1000" dir="5400000" sy="-100000" algn="bl" rotWithShape="0"/>
              </a:effectLst>
              <a:latin typeface="Copperplate Gothic Bold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400" y="762000"/>
            <a:ext cx="8839200" cy="45719"/>
          </a:xfrm>
          <a:prstGeom prst="rect">
            <a:avLst/>
          </a:prstGeom>
          <a:solidFill>
            <a:srgbClr val="9A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914400"/>
            <a:ext cx="3172105" cy="188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2895600"/>
            <a:ext cx="30940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3048000"/>
            <a:ext cx="3124200" cy="2126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819400" y="5410200"/>
            <a:ext cx="617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schemeClr val="tx1">
                    <a:lumMod val="85000"/>
                  </a:schemeClr>
                </a:solidFill>
                <a:latin typeface="Copperplate Gothic Bold" pitchFamily="34" charset="0"/>
              </a:rPr>
              <a:t>Figures shown are using a 60° super-critical injector.</a:t>
            </a:r>
          </a:p>
          <a:p>
            <a:r>
              <a:rPr lang="en-US" sz="1300" dirty="0" smtClean="0">
                <a:solidFill>
                  <a:schemeClr val="tx1">
                    <a:lumMod val="85000"/>
                  </a:schemeClr>
                </a:solidFill>
                <a:latin typeface="Copperplate Gothic Bold" pitchFamily="34" charset="0"/>
              </a:rPr>
              <a:t>Top-Right:  Density distribution in CTRZ flow structure.</a:t>
            </a:r>
          </a:p>
          <a:p>
            <a:r>
              <a:rPr lang="en-US" sz="1300" dirty="0" smtClean="0">
                <a:solidFill>
                  <a:schemeClr val="tx1">
                    <a:lumMod val="85000"/>
                  </a:schemeClr>
                </a:solidFill>
                <a:latin typeface="Copperplate Gothic Bold" pitchFamily="34" charset="0"/>
              </a:rPr>
              <a:t>Bottom-Right:  Constant pressure distribution in HRM.</a:t>
            </a:r>
          </a:p>
          <a:p>
            <a:r>
              <a:rPr lang="en-US" sz="1300" dirty="0" smtClean="0">
                <a:solidFill>
                  <a:schemeClr val="tx1">
                    <a:lumMod val="85000"/>
                  </a:schemeClr>
                </a:solidFill>
                <a:latin typeface="Copperplate Gothic Bold" pitchFamily="34" charset="0"/>
              </a:rPr>
              <a:t>Left:  Varying Temperature distribution in HRM.</a:t>
            </a:r>
            <a:endParaRPr lang="en-US" sz="1300" dirty="0">
              <a:solidFill>
                <a:schemeClr val="tx1">
                  <a:lumMod val="85000"/>
                </a:schemeClr>
              </a:solidFill>
              <a:latin typeface="Copperplate Gothic Bold" pitchFamily="34" charset="0"/>
            </a:endParaRPr>
          </a:p>
        </p:txBody>
      </p:sp>
      <p:cxnSp>
        <p:nvCxnSpPr>
          <p:cNvPr id="11" name="Straight Arrow Connector 10"/>
          <p:cNvCxnSpPr>
            <a:stCxn id="15" idx="3"/>
          </p:cNvCxnSpPr>
          <p:nvPr/>
        </p:nvCxnSpPr>
        <p:spPr>
          <a:xfrm>
            <a:off x="5334000" y="1409700"/>
            <a:ext cx="1295400" cy="57150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2590800" y="1143000"/>
            <a:ext cx="2743200" cy="533400"/>
          </a:xfrm>
          <a:prstGeom prst="roundRect">
            <a:avLst/>
          </a:prstGeom>
          <a:solidFill>
            <a:schemeClr val="bg1">
              <a:lumMod val="85000"/>
              <a:lumOff val="1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Copperplate Gothic Bold" pitchFamily="34" charset="0"/>
              </a:rPr>
              <a:t>CTRZ:  Central </a:t>
            </a:r>
            <a:r>
              <a:rPr lang="en-US" sz="1400" dirty="0" err="1" smtClean="0">
                <a:latin typeface="Copperplate Gothic Bold" pitchFamily="34" charset="0"/>
              </a:rPr>
              <a:t>Toroidal</a:t>
            </a:r>
            <a:r>
              <a:rPr lang="en-US" sz="1400" dirty="0" smtClean="0">
                <a:latin typeface="Copperplate Gothic Bold" pitchFamily="34" charset="0"/>
              </a:rPr>
              <a:t> Recirculation Zone</a:t>
            </a:r>
            <a:endParaRPr lang="en-US" sz="1400" dirty="0">
              <a:latin typeface="Copperplate Gothic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152400"/>
            <a:ext cx="838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tx1">
                    <a:lumMod val="85000"/>
                  </a:schemeClr>
                </a:solidFill>
                <a:latin typeface="Copperplate Gothic Bold" pitchFamily="34" charset="0"/>
              </a:rPr>
              <a:t>Design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" y="1066800"/>
            <a:ext cx="3048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85000"/>
                  </a:schemeClr>
                </a:solidFill>
                <a:latin typeface="Copperplate Gothic Bold" pitchFamily="34" charset="0"/>
              </a:rPr>
              <a:t>Selected Injectors:</a:t>
            </a:r>
          </a:p>
          <a:p>
            <a:pPr>
              <a:buFontTx/>
              <a:buChar char="-"/>
            </a:pPr>
            <a:r>
              <a:rPr lang="en-US" sz="2000" dirty="0" smtClean="0">
                <a:solidFill>
                  <a:schemeClr val="tx1">
                    <a:lumMod val="85000"/>
                  </a:schemeClr>
                </a:solidFill>
                <a:latin typeface="Copperplate Gothic Bold" pitchFamily="34" charset="0"/>
              </a:rPr>
              <a:t> No Swirl</a:t>
            </a:r>
          </a:p>
          <a:p>
            <a:pPr>
              <a:buFontTx/>
              <a:buChar char="-"/>
            </a:pPr>
            <a:r>
              <a:rPr lang="en-US" sz="2000" dirty="0" smtClean="0">
                <a:solidFill>
                  <a:schemeClr val="tx1">
                    <a:lumMod val="85000"/>
                  </a:schemeClr>
                </a:solidFill>
                <a:latin typeface="Copperplate Gothic Bold" pitchFamily="34" charset="0"/>
              </a:rPr>
              <a:t> 0° Swirl</a:t>
            </a:r>
          </a:p>
          <a:p>
            <a:pPr>
              <a:buFontTx/>
              <a:buChar char="-"/>
            </a:pPr>
            <a:r>
              <a:rPr lang="en-US" sz="2000" dirty="0" smtClean="0">
                <a:solidFill>
                  <a:schemeClr val="tx1">
                    <a:lumMod val="85000"/>
                  </a:schemeClr>
                </a:solidFill>
                <a:latin typeface="Copperplate Gothic Bold" pitchFamily="34" charset="0"/>
              </a:rPr>
              <a:t> 15° Swirl</a:t>
            </a:r>
          </a:p>
          <a:p>
            <a:pPr>
              <a:buFontTx/>
              <a:buChar char="-"/>
            </a:pPr>
            <a:r>
              <a:rPr lang="en-US" sz="2000" dirty="0" smtClean="0">
                <a:solidFill>
                  <a:schemeClr val="tx1">
                    <a:lumMod val="85000"/>
                  </a:schemeClr>
                </a:solidFill>
                <a:latin typeface="Copperplate Gothic Bold" pitchFamily="34" charset="0"/>
              </a:rPr>
              <a:t> 20° Swirl</a:t>
            </a:r>
          </a:p>
          <a:p>
            <a:pPr>
              <a:buFontTx/>
              <a:buChar char="-"/>
            </a:pPr>
            <a:r>
              <a:rPr lang="en-US" sz="2000" dirty="0" smtClean="0">
                <a:solidFill>
                  <a:schemeClr val="tx1">
                    <a:lumMod val="85000"/>
                  </a:schemeClr>
                </a:solidFill>
                <a:latin typeface="Copperplate Gothic Bold" pitchFamily="34" charset="0"/>
              </a:rPr>
              <a:t> 30° Swirl</a:t>
            </a:r>
          </a:p>
          <a:p>
            <a:pPr>
              <a:buFontTx/>
              <a:buChar char="-"/>
            </a:pPr>
            <a:r>
              <a:rPr lang="en-US" sz="2000" dirty="0" smtClean="0">
                <a:solidFill>
                  <a:schemeClr val="tx1">
                    <a:lumMod val="85000"/>
                  </a:schemeClr>
                </a:solidFill>
                <a:latin typeface="Copperplate Gothic Bold" pitchFamily="34" charset="0"/>
              </a:rPr>
              <a:t> 35° Swirl</a:t>
            </a:r>
          </a:p>
          <a:p>
            <a:pPr>
              <a:buFontTx/>
              <a:buChar char="-"/>
            </a:pPr>
            <a:r>
              <a:rPr lang="en-US" sz="2000" dirty="0" smtClean="0">
                <a:solidFill>
                  <a:schemeClr val="tx1">
                    <a:lumMod val="85000"/>
                  </a:schemeClr>
                </a:solidFill>
                <a:latin typeface="Copperplate Gothic Bold" pitchFamily="34" charset="0"/>
              </a:rPr>
              <a:t> 42° Swirl</a:t>
            </a:r>
          </a:p>
          <a:p>
            <a:pPr>
              <a:buFontTx/>
              <a:buChar char="-"/>
            </a:pPr>
            <a:r>
              <a:rPr lang="en-US" sz="2000" dirty="0" smtClean="0">
                <a:solidFill>
                  <a:schemeClr val="tx1">
                    <a:lumMod val="85000"/>
                  </a:schemeClr>
                </a:solidFill>
                <a:latin typeface="Copperplate Gothic Bold" pitchFamily="34" charset="0"/>
              </a:rPr>
              <a:t> 60° Swirl</a:t>
            </a:r>
          </a:p>
          <a:p>
            <a:endParaRPr lang="en-US" sz="2000" dirty="0" smtClean="0">
              <a:solidFill>
                <a:schemeClr val="tx1">
                  <a:lumMod val="85000"/>
                </a:schemeClr>
              </a:solidFill>
              <a:latin typeface="Copperplate Gothic Bold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30475" y="6396335"/>
            <a:ext cx="491352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2400" b="1" cap="all" spc="0" dirty="0" smtClean="0">
                <a:ln w="9000" cmpd="sng">
                  <a:solidFill>
                    <a:schemeClr val="bg1"/>
                  </a:solidFill>
                  <a:prstDash val="solid"/>
                </a:ln>
                <a:solidFill>
                  <a:srgbClr val="9A0000"/>
                </a:solidFill>
                <a:effectLst>
                  <a:reflection blurRad="12700" stA="28000" endPos="45000" dist="1000" dir="5400000" sy="-100000" algn="bl" rotWithShape="0"/>
                </a:effectLst>
                <a:latin typeface="Copperplate Gothic Bold" pitchFamily="34" charset="0"/>
              </a:rPr>
              <a:t>Daedalus Astronautics</a:t>
            </a:r>
            <a:endParaRPr lang="en-US" sz="2400" b="1" cap="all" spc="0" dirty="0">
              <a:ln w="9000" cmpd="sng">
                <a:solidFill>
                  <a:schemeClr val="bg1"/>
                </a:solidFill>
                <a:prstDash val="solid"/>
              </a:ln>
              <a:solidFill>
                <a:srgbClr val="9A0000"/>
              </a:solidFill>
              <a:effectLst>
                <a:reflection blurRad="12700" stA="28000" endPos="45000" dist="1000" dir="5400000" sy="-100000" algn="bl" rotWithShape="0"/>
              </a:effectLst>
              <a:latin typeface="Copperplate Gothic Bold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400" y="762000"/>
            <a:ext cx="8839200" cy="45719"/>
          </a:xfrm>
          <a:prstGeom prst="rect">
            <a:avLst/>
          </a:prstGeom>
          <a:solidFill>
            <a:srgbClr val="9A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1524000"/>
            <a:ext cx="5715000" cy="1278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048000" y="2895600"/>
            <a:ext cx="5867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schemeClr val="tx1">
                    <a:lumMod val="85000"/>
                  </a:schemeClr>
                </a:solidFill>
                <a:latin typeface="Copperplate Gothic Bold" pitchFamily="34" charset="0"/>
              </a:rPr>
              <a:t>Figure  here shows how hybrid swirl injectors are classified based on their radial injection angle.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4267200"/>
            <a:ext cx="7543800" cy="1889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152400"/>
            <a:ext cx="838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tx1">
                    <a:lumMod val="85000"/>
                  </a:schemeClr>
                </a:solidFill>
                <a:latin typeface="Copperplate Gothic Bold" pitchFamily="34" charset="0"/>
              </a:rPr>
              <a:t>Fabrication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" y="1066800"/>
            <a:ext cx="3048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85000"/>
                  </a:schemeClr>
                </a:solidFill>
                <a:latin typeface="Copperplate Gothic Bold" pitchFamily="34" charset="0"/>
              </a:rPr>
              <a:t>Selected Injectors:</a:t>
            </a:r>
          </a:p>
          <a:p>
            <a:pPr>
              <a:buFontTx/>
              <a:buChar char="-"/>
            </a:pPr>
            <a:r>
              <a:rPr lang="en-US" sz="2000" dirty="0" smtClean="0">
                <a:solidFill>
                  <a:schemeClr val="tx1">
                    <a:lumMod val="85000"/>
                  </a:schemeClr>
                </a:solidFill>
                <a:latin typeface="Copperplate Gothic Bold" pitchFamily="34" charset="0"/>
              </a:rPr>
              <a:t> No Swirl</a:t>
            </a:r>
          </a:p>
          <a:p>
            <a:pPr>
              <a:buFontTx/>
              <a:buChar char="-"/>
            </a:pPr>
            <a:r>
              <a:rPr lang="en-US" sz="2000" dirty="0" smtClean="0">
                <a:solidFill>
                  <a:schemeClr val="tx1">
                    <a:lumMod val="85000"/>
                  </a:schemeClr>
                </a:solidFill>
                <a:latin typeface="Copperplate Gothic Bold" pitchFamily="34" charset="0"/>
              </a:rPr>
              <a:t> 0° Swirl</a:t>
            </a:r>
          </a:p>
          <a:p>
            <a:pPr>
              <a:buFontTx/>
              <a:buChar char="-"/>
            </a:pPr>
            <a:r>
              <a:rPr lang="en-US" sz="2000" dirty="0" smtClean="0">
                <a:solidFill>
                  <a:schemeClr val="tx1">
                    <a:lumMod val="85000"/>
                  </a:schemeClr>
                </a:solidFill>
                <a:latin typeface="Copperplate Gothic Bold" pitchFamily="34" charset="0"/>
              </a:rPr>
              <a:t> 15° Swirl</a:t>
            </a:r>
          </a:p>
          <a:p>
            <a:pPr>
              <a:buFontTx/>
              <a:buChar char="-"/>
            </a:pPr>
            <a:r>
              <a:rPr lang="en-US" sz="2000" dirty="0" smtClean="0">
                <a:solidFill>
                  <a:schemeClr val="tx1">
                    <a:lumMod val="85000"/>
                  </a:schemeClr>
                </a:solidFill>
                <a:latin typeface="Copperplate Gothic Bold" pitchFamily="34" charset="0"/>
              </a:rPr>
              <a:t> 20° Swirl</a:t>
            </a:r>
          </a:p>
          <a:p>
            <a:pPr>
              <a:buFontTx/>
              <a:buChar char="-"/>
            </a:pPr>
            <a:r>
              <a:rPr lang="en-US" sz="2000" dirty="0" smtClean="0">
                <a:solidFill>
                  <a:schemeClr val="tx1">
                    <a:lumMod val="85000"/>
                  </a:schemeClr>
                </a:solidFill>
                <a:latin typeface="Copperplate Gothic Bold" pitchFamily="34" charset="0"/>
              </a:rPr>
              <a:t> 30° Swirl</a:t>
            </a:r>
          </a:p>
          <a:p>
            <a:pPr>
              <a:buFontTx/>
              <a:buChar char="-"/>
            </a:pPr>
            <a:r>
              <a:rPr lang="en-US" sz="2000" dirty="0" smtClean="0">
                <a:solidFill>
                  <a:schemeClr val="tx1">
                    <a:lumMod val="85000"/>
                  </a:schemeClr>
                </a:solidFill>
                <a:latin typeface="Copperplate Gothic Bold" pitchFamily="34" charset="0"/>
              </a:rPr>
              <a:t> 35° Swirl</a:t>
            </a:r>
          </a:p>
          <a:p>
            <a:pPr>
              <a:buFontTx/>
              <a:buChar char="-"/>
            </a:pPr>
            <a:r>
              <a:rPr lang="en-US" sz="2000" dirty="0" smtClean="0">
                <a:solidFill>
                  <a:schemeClr val="tx1">
                    <a:lumMod val="85000"/>
                  </a:schemeClr>
                </a:solidFill>
                <a:latin typeface="Copperplate Gothic Bold" pitchFamily="34" charset="0"/>
              </a:rPr>
              <a:t> 42° Swirl</a:t>
            </a:r>
          </a:p>
          <a:p>
            <a:pPr>
              <a:buFontTx/>
              <a:buChar char="-"/>
            </a:pPr>
            <a:r>
              <a:rPr lang="en-US" sz="2000" dirty="0" smtClean="0">
                <a:solidFill>
                  <a:schemeClr val="tx1">
                    <a:lumMod val="85000"/>
                  </a:schemeClr>
                </a:solidFill>
                <a:latin typeface="Copperplate Gothic Bold" pitchFamily="34" charset="0"/>
              </a:rPr>
              <a:t> 60° Swirl</a:t>
            </a:r>
          </a:p>
          <a:p>
            <a:endParaRPr lang="en-US" sz="2000" dirty="0" smtClean="0">
              <a:solidFill>
                <a:schemeClr val="tx1">
                  <a:lumMod val="85000"/>
                </a:schemeClr>
              </a:solidFill>
              <a:latin typeface="Copperplate Gothic Bold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30475" y="6396335"/>
            <a:ext cx="491352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2400" b="1" cap="all" spc="0" dirty="0" smtClean="0">
                <a:ln w="9000" cmpd="sng">
                  <a:solidFill>
                    <a:schemeClr val="bg1"/>
                  </a:solidFill>
                  <a:prstDash val="solid"/>
                </a:ln>
                <a:solidFill>
                  <a:srgbClr val="9A0000"/>
                </a:solidFill>
                <a:effectLst>
                  <a:reflection blurRad="12700" stA="28000" endPos="45000" dist="1000" dir="5400000" sy="-100000" algn="bl" rotWithShape="0"/>
                </a:effectLst>
                <a:latin typeface="Copperplate Gothic Bold" pitchFamily="34" charset="0"/>
              </a:rPr>
              <a:t>Daedalus Astronautics</a:t>
            </a:r>
            <a:endParaRPr lang="en-US" sz="2400" b="1" cap="all" spc="0" dirty="0">
              <a:ln w="9000" cmpd="sng">
                <a:solidFill>
                  <a:schemeClr val="bg1"/>
                </a:solidFill>
                <a:prstDash val="solid"/>
              </a:ln>
              <a:solidFill>
                <a:srgbClr val="9A0000"/>
              </a:solidFill>
              <a:effectLst>
                <a:reflection blurRad="12700" stA="28000" endPos="45000" dist="1000" dir="5400000" sy="-100000" algn="bl" rotWithShape="0"/>
              </a:effectLst>
              <a:latin typeface="Copperplate Gothic Bold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400" y="762000"/>
            <a:ext cx="8839200" cy="45719"/>
          </a:xfrm>
          <a:prstGeom prst="rect">
            <a:avLst/>
          </a:prstGeom>
          <a:solidFill>
            <a:srgbClr val="9A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1066800"/>
            <a:ext cx="5251801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124200" y="4038600"/>
            <a:ext cx="58674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schemeClr val="tx1">
                    <a:lumMod val="85000"/>
                  </a:schemeClr>
                </a:solidFill>
                <a:latin typeface="Copperplate Gothic Bold" pitchFamily="34" charset="0"/>
              </a:rPr>
              <a:t>Example of print created for the 42</a:t>
            </a:r>
            <a:r>
              <a:rPr lang="en-US" sz="1500" dirty="0" smtClean="0">
                <a:solidFill>
                  <a:schemeClr val="tx1">
                    <a:lumMod val="85000"/>
                  </a:schemeClr>
                </a:solidFill>
                <a:latin typeface="Copperplate Gothic Bold" pitchFamily="34" charset="0"/>
                <a:cs typeface="Times New Roman"/>
              </a:rPr>
              <a:t>° swirl injector</a:t>
            </a:r>
            <a:endParaRPr lang="en-US" sz="1500" dirty="0" smtClean="0">
              <a:solidFill>
                <a:schemeClr val="tx1">
                  <a:lumMod val="85000"/>
                </a:schemeClr>
              </a:solidFill>
              <a:latin typeface="Copperplate Gothic Bold" pitchFamily="34" charset="0"/>
            </a:endParaRPr>
          </a:p>
        </p:txBody>
      </p:sp>
      <p:pic>
        <p:nvPicPr>
          <p:cNvPr id="8" name="Picture 7" descr="DSC04080.JPG"/>
          <p:cNvPicPr>
            <a:picLocks noChangeAspect="1"/>
          </p:cNvPicPr>
          <p:nvPr/>
        </p:nvPicPr>
        <p:blipFill>
          <a:blip r:embed="rId3" cstate="print"/>
          <a:srcRect t="32489" b="35443"/>
          <a:stretch>
            <a:fillRect/>
          </a:stretch>
        </p:blipFill>
        <p:spPr>
          <a:xfrm>
            <a:off x="304800" y="4572000"/>
            <a:ext cx="6019800" cy="1447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600" y="6019800"/>
            <a:ext cx="61722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schemeClr val="tx1">
                    <a:lumMod val="85000"/>
                  </a:schemeClr>
                </a:solidFill>
                <a:latin typeface="Copperplate Gothic Bold" pitchFamily="34" charset="0"/>
              </a:rPr>
              <a:t>Machined injectors with their respective swirl angles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152400"/>
            <a:ext cx="838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tx1">
                    <a:lumMod val="85000"/>
                  </a:schemeClr>
                </a:solidFill>
                <a:latin typeface="Copperplate Gothic Bold" pitchFamily="34" charset="0"/>
              </a:rPr>
              <a:t>Cold-Flow Testing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295400"/>
            <a:ext cx="342900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85000"/>
                  </a:schemeClr>
                </a:solidFill>
                <a:latin typeface="Copperplate Gothic Bold" pitchFamily="34" charset="0"/>
              </a:rPr>
              <a:t>Results:</a:t>
            </a:r>
          </a:p>
          <a:p>
            <a:endParaRPr lang="en-US" sz="2000" dirty="0" smtClean="0">
              <a:solidFill>
                <a:schemeClr val="tx1">
                  <a:lumMod val="85000"/>
                </a:schemeClr>
              </a:solidFill>
              <a:latin typeface="Copperplate Gothic Bold" pitchFamily="34" charset="0"/>
            </a:endParaRPr>
          </a:p>
          <a:p>
            <a:pPr>
              <a:buFontTx/>
              <a:buChar char="-"/>
            </a:pPr>
            <a:r>
              <a:rPr lang="en-US" dirty="0" smtClean="0">
                <a:solidFill>
                  <a:schemeClr val="tx1">
                    <a:lumMod val="85000"/>
                  </a:schemeClr>
                </a:solidFill>
                <a:latin typeface="Copperplate Gothic Bold" pitchFamily="34" charset="0"/>
              </a:rPr>
              <a:t> No Swirl Test</a:t>
            </a:r>
          </a:p>
          <a:p>
            <a:pPr lvl="1">
              <a:buFontTx/>
              <a:buChar char="-"/>
            </a:pPr>
            <a:r>
              <a:rPr lang="en-US" dirty="0" smtClean="0">
                <a:solidFill>
                  <a:schemeClr val="tx1">
                    <a:lumMod val="85000"/>
                  </a:schemeClr>
                </a:solidFill>
                <a:latin typeface="Copperplate Gothic Bold" pitchFamily="34" charset="0"/>
              </a:rPr>
              <a:t> 2 sec test</a:t>
            </a:r>
          </a:p>
          <a:p>
            <a:pPr lvl="1">
              <a:buFontTx/>
              <a:buChar char="-"/>
            </a:pPr>
            <a:r>
              <a:rPr lang="en-US" dirty="0" smtClean="0">
                <a:solidFill>
                  <a:schemeClr val="tx1">
                    <a:lumMod val="85000"/>
                  </a:schemeClr>
                </a:solidFill>
                <a:latin typeface="Copperplate Gothic Bold" pitchFamily="34" charset="0"/>
              </a:rPr>
              <a:t> 0.6 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  <a:latin typeface="Copperplate Gothic Bold" pitchFamily="34" charset="0"/>
              </a:rPr>
              <a:t>lb 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  <a:latin typeface="Times New Roman"/>
                <a:cs typeface="Times New Roman"/>
              </a:rPr>
              <a:t>∆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  <a:latin typeface="Copperplate Gothic Bold" pitchFamily="34" charset="0"/>
                <a:cs typeface="Times New Roman"/>
              </a:rPr>
              <a:t>M in Tank</a:t>
            </a:r>
            <a:endParaRPr lang="en-US" dirty="0" smtClean="0">
              <a:solidFill>
                <a:schemeClr val="tx1">
                  <a:lumMod val="85000"/>
                </a:schemeClr>
              </a:solidFill>
              <a:latin typeface="Copperplate Gothic Bold" pitchFamily="34" charset="0"/>
            </a:endParaRPr>
          </a:p>
          <a:p>
            <a:pPr lvl="1">
              <a:buFontTx/>
              <a:buChar char="-"/>
            </a:pPr>
            <a:r>
              <a:rPr lang="en-US" dirty="0" smtClean="0">
                <a:solidFill>
                  <a:schemeClr val="tx1">
                    <a:lumMod val="85000"/>
                  </a:schemeClr>
                </a:solidFill>
                <a:latin typeface="Copperplate Gothic Bold" pitchFamily="34" charset="0"/>
              </a:rPr>
              <a:t> Mass Flow Rate = 0.3 lb/s</a:t>
            </a:r>
          </a:p>
          <a:p>
            <a:pPr lvl="1">
              <a:buFontTx/>
              <a:buChar char="-"/>
            </a:pPr>
            <a:r>
              <a:rPr lang="en-US" dirty="0" smtClean="0">
                <a:solidFill>
                  <a:schemeClr val="tx1">
                    <a:lumMod val="85000"/>
                  </a:schemeClr>
                </a:solidFill>
                <a:latin typeface="Copperplate Gothic Bold" pitchFamily="34" charset="0"/>
              </a:rPr>
              <a:t> No CTRZ</a:t>
            </a:r>
          </a:p>
          <a:p>
            <a:pPr lvl="1">
              <a:buFontTx/>
              <a:buChar char="-"/>
            </a:pPr>
            <a:endParaRPr lang="en-US" dirty="0" smtClean="0">
              <a:solidFill>
                <a:schemeClr val="tx1">
                  <a:lumMod val="85000"/>
                </a:schemeClr>
              </a:solidFill>
              <a:latin typeface="Copperplate Gothic Bold" pitchFamily="34" charset="0"/>
            </a:endParaRPr>
          </a:p>
          <a:p>
            <a:pPr>
              <a:buFontTx/>
              <a:buChar char="-"/>
            </a:pPr>
            <a:r>
              <a:rPr lang="en-US" dirty="0" smtClean="0">
                <a:solidFill>
                  <a:schemeClr val="tx1">
                    <a:lumMod val="85000"/>
                  </a:schemeClr>
                </a:solidFill>
                <a:latin typeface="Copperplate Gothic Bold" pitchFamily="34" charset="0"/>
              </a:rPr>
              <a:t> 60° Swirl Test</a:t>
            </a:r>
          </a:p>
          <a:p>
            <a:pPr lvl="1">
              <a:buFontTx/>
              <a:buChar char="-"/>
            </a:pPr>
            <a:r>
              <a:rPr lang="en-US" dirty="0" smtClean="0">
                <a:solidFill>
                  <a:schemeClr val="tx1">
                    <a:lumMod val="85000"/>
                  </a:schemeClr>
                </a:solidFill>
                <a:latin typeface="Copperplate Gothic Bold" pitchFamily="34" charset="0"/>
              </a:rPr>
              <a:t>  2 sec test</a:t>
            </a:r>
          </a:p>
          <a:p>
            <a:pPr lvl="1">
              <a:buFontTx/>
              <a:buChar char="-"/>
            </a:pPr>
            <a:r>
              <a:rPr lang="en-US" dirty="0" smtClean="0">
                <a:solidFill>
                  <a:schemeClr val="tx1">
                    <a:lumMod val="85000"/>
                  </a:schemeClr>
                </a:solidFill>
                <a:latin typeface="Copperplate Gothic Bold" pitchFamily="34" charset="0"/>
              </a:rPr>
              <a:t> 0.6 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  <a:latin typeface="Copperplate Gothic Bold" pitchFamily="34" charset="0"/>
              </a:rPr>
              <a:t>lb 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  <a:latin typeface="Times New Roman"/>
                <a:cs typeface="Times New Roman"/>
              </a:rPr>
              <a:t>∆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  <a:latin typeface="Copperplate Gothic Bold" pitchFamily="34" charset="0"/>
                <a:cs typeface="Times New Roman"/>
              </a:rPr>
              <a:t>M in Tank</a:t>
            </a:r>
            <a:endParaRPr lang="en-US" dirty="0" smtClean="0">
              <a:solidFill>
                <a:schemeClr val="tx1">
                  <a:lumMod val="85000"/>
                </a:schemeClr>
              </a:solidFill>
              <a:latin typeface="Copperplate Gothic Bold" pitchFamily="34" charset="0"/>
            </a:endParaRPr>
          </a:p>
          <a:p>
            <a:pPr lvl="1">
              <a:buFontTx/>
              <a:buChar char="-"/>
            </a:pPr>
            <a:r>
              <a:rPr lang="en-US" dirty="0" smtClean="0">
                <a:solidFill>
                  <a:schemeClr val="tx1">
                    <a:lumMod val="85000"/>
                  </a:schemeClr>
                </a:solidFill>
                <a:latin typeface="Copperplate Gothic Bold" pitchFamily="34" charset="0"/>
              </a:rPr>
              <a:t> Mass Flow Rate = 0.3 lb/s</a:t>
            </a:r>
          </a:p>
          <a:p>
            <a:pPr lvl="1">
              <a:buFontTx/>
              <a:buChar char="-"/>
            </a:pPr>
            <a:r>
              <a:rPr lang="en-US" dirty="0" smtClean="0">
                <a:solidFill>
                  <a:schemeClr val="tx1">
                    <a:lumMod val="85000"/>
                  </a:schemeClr>
                </a:solidFill>
                <a:latin typeface="Copperplate Gothic Bold" pitchFamily="34" charset="0"/>
              </a:rPr>
              <a:t> CTRZ Formation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230475" y="6396335"/>
            <a:ext cx="491352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2400" b="1" cap="all" spc="0" dirty="0" smtClean="0">
                <a:ln w="9000" cmpd="sng">
                  <a:solidFill>
                    <a:schemeClr val="bg1"/>
                  </a:solidFill>
                  <a:prstDash val="solid"/>
                </a:ln>
                <a:solidFill>
                  <a:srgbClr val="9A0000"/>
                </a:solidFill>
                <a:effectLst>
                  <a:reflection blurRad="12700" stA="28000" endPos="45000" dist="1000" dir="5400000" sy="-100000" algn="bl" rotWithShape="0"/>
                </a:effectLst>
                <a:latin typeface="Copperplate Gothic Bold" pitchFamily="34" charset="0"/>
              </a:rPr>
              <a:t>Daedalus Astronautics</a:t>
            </a:r>
            <a:endParaRPr lang="en-US" sz="2400" b="1" cap="all" spc="0" dirty="0">
              <a:ln w="9000" cmpd="sng">
                <a:solidFill>
                  <a:schemeClr val="bg1"/>
                </a:solidFill>
                <a:prstDash val="solid"/>
              </a:ln>
              <a:solidFill>
                <a:srgbClr val="9A0000"/>
              </a:solidFill>
              <a:effectLst>
                <a:reflection blurRad="12700" stA="28000" endPos="45000" dist="1000" dir="5400000" sy="-100000" algn="bl" rotWithShape="0"/>
              </a:effectLst>
              <a:latin typeface="Copperplate Gothic Bold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400" y="762000"/>
            <a:ext cx="8839200" cy="45719"/>
          </a:xfrm>
          <a:prstGeom prst="rect">
            <a:avLst/>
          </a:prstGeom>
          <a:solidFill>
            <a:srgbClr val="9A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vlcsnap-2010-03-13-16h13m33s152.png"/>
          <p:cNvPicPr/>
          <p:nvPr/>
        </p:nvPicPr>
        <p:blipFill>
          <a:blip r:embed="rId2" cstate="print"/>
          <a:srcRect r="2051"/>
          <a:stretch>
            <a:fillRect/>
          </a:stretch>
        </p:blipFill>
        <p:spPr>
          <a:xfrm>
            <a:off x="4724400" y="2133600"/>
            <a:ext cx="4176752" cy="1082842"/>
          </a:xfrm>
          <a:prstGeom prst="rect">
            <a:avLst/>
          </a:prstGeom>
        </p:spPr>
      </p:pic>
      <p:pic>
        <p:nvPicPr>
          <p:cNvPr id="16" name="Picture 15" descr="vlcsnap-2010-03-13-16h10m11s136.png"/>
          <p:cNvPicPr/>
          <p:nvPr/>
        </p:nvPicPr>
        <p:blipFill>
          <a:blip r:embed="rId3" cstate="print"/>
          <a:srcRect t="9346" r="9975"/>
          <a:stretch>
            <a:fillRect/>
          </a:stretch>
        </p:blipFill>
        <p:spPr>
          <a:xfrm>
            <a:off x="4724400" y="3962400"/>
            <a:ext cx="4192002" cy="110690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257800" y="3200400"/>
            <a:ext cx="3048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schemeClr val="tx1">
                    <a:lumMod val="85000"/>
                  </a:schemeClr>
                </a:solidFill>
                <a:latin typeface="Copperplate Gothic Bold" pitchFamily="34" charset="0"/>
              </a:rPr>
              <a:t>Flow of No Swirl Injector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57800" y="5105400"/>
            <a:ext cx="31242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schemeClr val="tx1">
                    <a:lumMod val="85000"/>
                  </a:schemeClr>
                </a:solidFill>
                <a:latin typeface="Copperplate Gothic Bold" pitchFamily="34" charset="0"/>
              </a:rPr>
              <a:t>Flow of 60° Swirl Injector</a:t>
            </a:r>
          </a:p>
        </p:txBody>
      </p:sp>
      <p:cxnSp>
        <p:nvCxnSpPr>
          <p:cNvPr id="20" name="Straight Arrow Connector 19"/>
          <p:cNvCxnSpPr>
            <a:stCxn id="21" idx="0"/>
          </p:cNvCxnSpPr>
          <p:nvPr/>
        </p:nvCxnSpPr>
        <p:spPr>
          <a:xfrm rot="5400000" flipH="1" flipV="1">
            <a:off x="4648200" y="4953000"/>
            <a:ext cx="914400" cy="30480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3581400" y="5562600"/>
            <a:ext cx="2743200" cy="685800"/>
          </a:xfrm>
          <a:prstGeom prst="roundRect">
            <a:avLst/>
          </a:prstGeom>
          <a:solidFill>
            <a:schemeClr val="bg1">
              <a:lumMod val="85000"/>
              <a:lumOff val="1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Copperplate Gothic Bold" pitchFamily="34" charset="0"/>
              </a:rPr>
              <a:t>Forward Enclosure deflects swirl flow to initiate CTRZ</a:t>
            </a:r>
            <a:endParaRPr lang="en-US" sz="1400" dirty="0">
              <a:latin typeface="Copperplate Gothic Bold" pitchFamily="34" charset="0"/>
            </a:endParaRPr>
          </a:p>
        </p:txBody>
      </p:sp>
      <p:cxnSp>
        <p:nvCxnSpPr>
          <p:cNvPr id="26" name="Straight Arrow Connector 25"/>
          <p:cNvCxnSpPr>
            <a:stCxn id="27" idx="2"/>
          </p:cNvCxnSpPr>
          <p:nvPr/>
        </p:nvCxnSpPr>
        <p:spPr>
          <a:xfrm rot="16200000" flipH="1">
            <a:off x="4686300" y="1943100"/>
            <a:ext cx="838200" cy="45720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3505200" y="1219200"/>
            <a:ext cx="2743200" cy="533400"/>
          </a:xfrm>
          <a:prstGeom prst="roundRect">
            <a:avLst/>
          </a:prstGeom>
          <a:solidFill>
            <a:schemeClr val="bg1">
              <a:lumMod val="85000"/>
              <a:lumOff val="1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Copperplate Gothic Bold" pitchFamily="34" charset="0"/>
              </a:rPr>
              <a:t>No CTRZ present – no pre-heating</a:t>
            </a:r>
            <a:endParaRPr lang="en-US" sz="1400" dirty="0">
              <a:latin typeface="Copperplate Gothic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152400"/>
            <a:ext cx="838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tx1">
                    <a:lumMod val="85000"/>
                  </a:schemeClr>
                </a:solidFill>
                <a:latin typeface="Copperplate Gothic Bold" pitchFamily="34" charset="0"/>
              </a:rPr>
              <a:t>Hot-Fire Testing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1295400"/>
            <a:ext cx="34290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85000"/>
                  </a:schemeClr>
                </a:solidFill>
                <a:latin typeface="Copperplate Gothic Bold" pitchFamily="34" charset="0"/>
              </a:rPr>
              <a:t>Upon completion of the motor case.</a:t>
            </a:r>
          </a:p>
          <a:p>
            <a:endParaRPr lang="en-US" dirty="0" smtClean="0">
              <a:solidFill>
                <a:schemeClr val="tx1">
                  <a:lumMod val="85000"/>
                </a:schemeClr>
              </a:solidFill>
              <a:latin typeface="Copperplate Gothic Bold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30475" y="6396335"/>
            <a:ext cx="491352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2400" b="1" cap="all" spc="0" dirty="0" smtClean="0">
                <a:ln w="9000" cmpd="sng">
                  <a:solidFill>
                    <a:schemeClr val="bg1"/>
                  </a:solidFill>
                  <a:prstDash val="solid"/>
                </a:ln>
                <a:solidFill>
                  <a:srgbClr val="9A0000"/>
                </a:solidFill>
                <a:effectLst>
                  <a:reflection blurRad="12700" stA="28000" endPos="45000" dist="1000" dir="5400000" sy="-100000" algn="bl" rotWithShape="0"/>
                </a:effectLst>
                <a:latin typeface="Copperplate Gothic Bold" pitchFamily="34" charset="0"/>
              </a:rPr>
              <a:t>Daedalus Astronautics</a:t>
            </a:r>
            <a:endParaRPr lang="en-US" sz="2400" b="1" cap="all" spc="0" dirty="0">
              <a:ln w="9000" cmpd="sng">
                <a:solidFill>
                  <a:schemeClr val="bg1"/>
                </a:solidFill>
                <a:prstDash val="solid"/>
              </a:ln>
              <a:solidFill>
                <a:srgbClr val="9A0000"/>
              </a:solidFill>
              <a:effectLst>
                <a:reflection blurRad="12700" stA="28000" endPos="45000" dist="1000" dir="5400000" sy="-100000" algn="bl" rotWithShape="0"/>
              </a:effectLst>
              <a:latin typeface="Copperplate Gothic Bold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400" y="762000"/>
            <a:ext cx="8839200" cy="45719"/>
          </a:xfrm>
          <a:prstGeom prst="rect">
            <a:avLst/>
          </a:prstGeom>
          <a:solidFill>
            <a:srgbClr val="9A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114800" y="5105400"/>
            <a:ext cx="4495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>
                <a:solidFill>
                  <a:schemeClr val="tx1">
                    <a:lumMod val="85000"/>
                  </a:schemeClr>
                </a:solidFill>
                <a:latin typeface="Copperplate Gothic Bold" pitchFamily="34" charset="0"/>
              </a:rPr>
              <a:t>Testing of Full-Scale Hybrid Rocket Motor on Campus</a:t>
            </a:r>
          </a:p>
        </p:txBody>
      </p:sp>
      <p:pic>
        <p:nvPicPr>
          <p:cNvPr id="22" name="Picture 21" descr="CIMG308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2209800"/>
            <a:ext cx="2438400" cy="1828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9600" y="4038600"/>
            <a:ext cx="2590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>
                <a:solidFill>
                  <a:schemeClr val="tx1">
                    <a:lumMod val="85000"/>
                  </a:schemeClr>
                </a:solidFill>
                <a:latin typeface="Copperplate Gothic Bold" pitchFamily="34" charset="0"/>
              </a:rPr>
              <a:t>Before</a:t>
            </a:r>
          </a:p>
        </p:txBody>
      </p:sp>
      <p:pic>
        <p:nvPicPr>
          <p:cNvPr id="10" name="Picture 9" descr="DSC0094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0" y="4343400"/>
            <a:ext cx="2438400" cy="18288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09600" y="6172200"/>
            <a:ext cx="2590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>
                <a:solidFill>
                  <a:schemeClr val="tx1">
                    <a:lumMod val="85000"/>
                  </a:schemeClr>
                </a:solidFill>
                <a:latin typeface="Copperplate Gothic Bold" pitchFamily="34" charset="0"/>
              </a:rPr>
              <a:t>After</a:t>
            </a:r>
          </a:p>
        </p:txBody>
      </p:sp>
      <p:pic>
        <p:nvPicPr>
          <p:cNvPr id="14" name="3-1-10 Campus Hybrid Test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3810000" y="1447800"/>
            <a:ext cx="4953000" cy="3714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152400"/>
            <a:ext cx="838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tx1">
                    <a:lumMod val="85000"/>
                  </a:schemeClr>
                </a:solidFill>
                <a:latin typeface="Copperplate Gothic Bold" pitchFamily="34" charset="0"/>
              </a:rPr>
              <a:t>Empirical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230475" y="6396335"/>
            <a:ext cx="491352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2400" b="1" cap="all" spc="0" dirty="0" smtClean="0">
                <a:ln w="9000" cmpd="sng">
                  <a:solidFill>
                    <a:schemeClr val="bg1"/>
                  </a:solidFill>
                  <a:prstDash val="solid"/>
                </a:ln>
                <a:solidFill>
                  <a:srgbClr val="9A0000"/>
                </a:solidFill>
                <a:effectLst>
                  <a:reflection blurRad="12700" stA="28000" endPos="45000" dist="1000" dir="5400000" sy="-100000" algn="bl" rotWithShape="0"/>
                </a:effectLst>
                <a:latin typeface="Copperplate Gothic Bold" pitchFamily="34" charset="0"/>
              </a:rPr>
              <a:t>Daedalus Astronautics</a:t>
            </a:r>
            <a:endParaRPr lang="en-US" sz="2400" b="1" cap="all" spc="0" dirty="0">
              <a:ln w="9000" cmpd="sng">
                <a:solidFill>
                  <a:schemeClr val="bg1"/>
                </a:solidFill>
                <a:prstDash val="solid"/>
              </a:ln>
              <a:solidFill>
                <a:srgbClr val="9A0000"/>
              </a:solidFill>
              <a:effectLst>
                <a:reflection blurRad="12700" stA="28000" endPos="45000" dist="1000" dir="5400000" sy="-100000" algn="bl" rotWithShape="0"/>
              </a:effectLst>
              <a:latin typeface="Copperplate Gothic Bold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400" y="762000"/>
            <a:ext cx="8839200" cy="45719"/>
          </a:xfrm>
          <a:prstGeom prst="rect">
            <a:avLst/>
          </a:prstGeom>
          <a:solidFill>
            <a:srgbClr val="9A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81000" y="2438400"/>
            <a:ext cx="4495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>
                <a:solidFill>
                  <a:schemeClr val="tx1">
                    <a:lumMod val="85000"/>
                  </a:schemeClr>
                </a:solidFill>
                <a:latin typeface="Copperplate Gothic Bold" pitchFamily="34" charset="0"/>
              </a:rPr>
              <a:t>Current Equation for regression rate of HTPB fuel grain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" y="4495800"/>
            <a:ext cx="4495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>
                <a:solidFill>
                  <a:schemeClr val="tx1">
                    <a:lumMod val="85000"/>
                  </a:schemeClr>
                </a:solidFill>
                <a:latin typeface="Copperplate Gothic Bold" pitchFamily="34" charset="0"/>
              </a:rPr>
              <a:t>Potential Equation for regression rate of HTPB fuel grain</a:t>
            </a:r>
          </a:p>
        </p:txBody>
      </p:sp>
      <p:pic>
        <p:nvPicPr>
          <p:cNvPr id="10" name="Picture 9" descr="DSC009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7800" y="3505200"/>
            <a:ext cx="3403600" cy="2552700"/>
          </a:xfrm>
          <a:prstGeom prst="rect">
            <a:avLst/>
          </a:prstGeom>
        </p:spPr>
      </p:pic>
      <p:cxnSp>
        <p:nvCxnSpPr>
          <p:cNvPr id="11" name="Straight Arrow Connector 10"/>
          <p:cNvCxnSpPr>
            <a:stCxn id="14" idx="2"/>
          </p:cNvCxnSpPr>
          <p:nvPr/>
        </p:nvCxnSpPr>
        <p:spPr>
          <a:xfrm rot="5400000">
            <a:off x="5829300" y="3467100"/>
            <a:ext cx="1676400" cy="53340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5562600" y="2209800"/>
            <a:ext cx="2743200" cy="685800"/>
          </a:xfrm>
          <a:prstGeom prst="roundRect">
            <a:avLst/>
          </a:prstGeom>
          <a:solidFill>
            <a:schemeClr val="bg1">
              <a:lumMod val="85000"/>
              <a:lumOff val="1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Copperplate Gothic Bold" pitchFamily="34" charset="0"/>
              </a:rPr>
              <a:t>Swirl Flow passing through the Pre-Combustion Chamber</a:t>
            </a:r>
            <a:endParaRPr lang="en-US" sz="1400" dirty="0">
              <a:latin typeface="Copperplate Gothic Bold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2057400" y="1676400"/>
          <a:ext cx="1066800" cy="494371"/>
        </p:xfrm>
        <a:graphic>
          <a:graphicData uri="http://schemas.openxmlformats.org/presentationml/2006/ole">
            <p:oleObj spid="_x0000_s2057" name="Equation" r:id="rId4" imgW="520560" imgH="241200" progId="Equation.3">
              <p:embed/>
            </p:oleObj>
          </a:graphicData>
        </a:graphic>
      </p:graphicFrame>
      <p:graphicFrame>
        <p:nvGraphicFramePr>
          <p:cNvPr id="2058" name="Object 10"/>
          <p:cNvGraphicFramePr>
            <a:graphicFrameLocks noChangeAspect="1"/>
          </p:cNvGraphicFramePr>
          <p:nvPr/>
        </p:nvGraphicFramePr>
        <p:xfrm>
          <a:off x="1979613" y="3810000"/>
          <a:ext cx="1222375" cy="493713"/>
        </p:xfrm>
        <a:graphic>
          <a:graphicData uri="http://schemas.openxmlformats.org/presentationml/2006/ole">
            <p:oleObj spid="_x0000_s2058" name="Equation" r:id="rId5" imgW="596880" imgH="241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309</TotalTime>
  <Words>400</Words>
  <Application>Microsoft Office PowerPoint</Application>
  <PresentationFormat>On-screen Show (4:3)</PresentationFormat>
  <Paragraphs>96</Paragraphs>
  <Slides>10</Slides>
  <Notes>0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Technic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Matt</dc:creator>
  <cp:lastModifiedBy>Matt Summers</cp:lastModifiedBy>
  <cp:revision>43</cp:revision>
  <dcterms:created xsi:type="dcterms:W3CDTF">2010-04-12T14:24:41Z</dcterms:created>
  <dcterms:modified xsi:type="dcterms:W3CDTF">2010-04-12T22:00:26Z</dcterms:modified>
</cp:coreProperties>
</file>